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5"/>
  </p:sldMasterIdLst>
  <p:notesMasterIdLst>
    <p:notesMasterId r:id="rId31"/>
  </p:notesMasterIdLst>
  <p:handoutMasterIdLst>
    <p:handoutMasterId r:id="rId32"/>
  </p:handoutMasterIdLst>
  <p:sldIdLst>
    <p:sldId id="256" r:id="rId6"/>
    <p:sldId id="257" r:id="rId7"/>
    <p:sldId id="259" r:id="rId8"/>
    <p:sldId id="301" r:id="rId9"/>
    <p:sldId id="260" r:id="rId10"/>
    <p:sldId id="302" r:id="rId11"/>
    <p:sldId id="303" r:id="rId12"/>
    <p:sldId id="320" r:id="rId13"/>
    <p:sldId id="321" r:id="rId14"/>
    <p:sldId id="322" r:id="rId15"/>
    <p:sldId id="304" r:id="rId16"/>
    <p:sldId id="305" r:id="rId17"/>
    <p:sldId id="307" r:id="rId18"/>
    <p:sldId id="299" r:id="rId19"/>
    <p:sldId id="323" r:id="rId20"/>
    <p:sldId id="268" r:id="rId21"/>
    <p:sldId id="311" r:id="rId22"/>
    <p:sldId id="310" r:id="rId23"/>
    <p:sldId id="312" r:id="rId24"/>
    <p:sldId id="313" r:id="rId25"/>
    <p:sldId id="314" r:id="rId26"/>
    <p:sldId id="319" r:id="rId27"/>
    <p:sldId id="316" r:id="rId28"/>
    <p:sldId id="317" r:id="rId29"/>
    <p:sldId id="318" r:id="rId30"/>
  </p:sldIdLst>
  <p:sldSz cx="9144000" cy="5143500" type="screen16x9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89" autoAdjust="0"/>
    <p:restoredTop sz="94595" autoAdjust="0"/>
  </p:normalViewPr>
  <p:slideViewPr>
    <p:cSldViewPr>
      <p:cViewPr varScale="1">
        <p:scale>
          <a:sx n="147" d="100"/>
          <a:sy n="147" d="100"/>
        </p:scale>
        <p:origin x="780" y="11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411"/>
          </a:xfrm>
          <a:prstGeom prst="rect">
            <a:avLst/>
          </a:prstGeom>
        </p:spPr>
        <p:txBody>
          <a:bodyPr vert="horz" lIns="107040" tIns="53520" rIns="107040" bIns="53520" rtlCol="0"/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836" y="1"/>
            <a:ext cx="2945659" cy="496411"/>
          </a:xfrm>
          <a:prstGeom prst="rect">
            <a:avLst/>
          </a:prstGeom>
        </p:spPr>
        <p:txBody>
          <a:bodyPr vert="horz" lIns="107040" tIns="53520" rIns="107040" bIns="53520" rtlCol="0"/>
          <a:lstStyle>
            <a:lvl1pPr algn="r">
              <a:defRPr sz="1400"/>
            </a:lvl1pPr>
          </a:lstStyle>
          <a:p>
            <a:fld id="{57799736-DB63-4917-9ED1-8AB7C0D529BD}" type="datetimeFigureOut">
              <a:rPr lang="ru-RU" smtClean="0"/>
              <a:t>22.11.2025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1815"/>
            <a:ext cx="2945659" cy="496411"/>
          </a:xfrm>
          <a:prstGeom prst="rect">
            <a:avLst/>
          </a:prstGeom>
        </p:spPr>
        <p:txBody>
          <a:bodyPr vert="horz" lIns="107040" tIns="53520" rIns="107040" bIns="53520" rtlCol="0" anchor="b"/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836" y="9431815"/>
            <a:ext cx="2945659" cy="496411"/>
          </a:xfrm>
          <a:prstGeom prst="rect">
            <a:avLst/>
          </a:prstGeom>
        </p:spPr>
        <p:txBody>
          <a:bodyPr vert="horz" lIns="107040" tIns="53520" rIns="107040" bIns="53520" rtlCol="0" anchor="b"/>
          <a:lstStyle>
            <a:lvl1pPr algn="r">
              <a:defRPr sz="1400"/>
            </a:lvl1pPr>
          </a:lstStyle>
          <a:p>
            <a:fld id="{512A3D9E-4A9F-47DE-927D-652D4D23F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055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411"/>
          </a:xfrm>
          <a:prstGeom prst="rect">
            <a:avLst/>
          </a:prstGeom>
        </p:spPr>
        <p:txBody>
          <a:bodyPr vert="horz" lIns="107040" tIns="53520" rIns="107040" bIns="53520" rtlCol="0"/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836" y="1"/>
            <a:ext cx="2945659" cy="496411"/>
          </a:xfrm>
          <a:prstGeom prst="rect">
            <a:avLst/>
          </a:prstGeom>
        </p:spPr>
        <p:txBody>
          <a:bodyPr vert="horz" lIns="107040" tIns="53520" rIns="107040" bIns="53520" rtlCol="0"/>
          <a:lstStyle>
            <a:lvl1pPr algn="r">
              <a:defRPr sz="1400"/>
            </a:lvl1pPr>
          </a:lstStyle>
          <a:p>
            <a:fld id="{3849BC5A-8470-4FFB-A8C4-52FB12087B59}" type="datetimeFigureOut">
              <a:rPr lang="ru-RU" smtClean="0"/>
              <a:t>22.11.2025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7040" tIns="53520" rIns="107040" bIns="535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3"/>
            <a:ext cx="5438140" cy="3910005"/>
          </a:xfrm>
          <a:prstGeom prst="rect">
            <a:avLst/>
          </a:prstGeom>
        </p:spPr>
        <p:txBody>
          <a:bodyPr vert="horz" lIns="107040" tIns="53520" rIns="107040" bIns="535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815"/>
            <a:ext cx="2945659" cy="496411"/>
          </a:xfrm>
          <a:prstGeom prst="rect">
            <a:avLst/>
          </a:prstGeom>
        </p:spPr>
        <p:txBody>
          <a:bodyPr vert="horz" lIns="107040" tIns="53520" rIns="107040" bIns="53520" rtlCol="0" anchor="b"/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836" y="9431815"/>
            <a:ext cx="2945659" cy="496411"/>
          </a:xfrm>
          <a:prstGeom prst="rect">
            <a:avLst/>
          </a:prstGeom>
        </p:spPr>
        <p:txBody>
          <a:bodyPr vert="horz" lIns="107040" tIns="53520" rIns="107040" bIns="53520" rtlCol="0" anchor="b"/>
          <a:lstStyle>
            <a:lvl1pPr algn="r">
              <a:defRPr sz="1400"/>
            </a:lvl1pPr>
          </a:lstStyle>
          <a:p>
            <a:fld id="{A27CB86B-3FA7-4DDC-861D-48FDDDE64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141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1907" y="0"/>
            <a:ext cx="8762858" cy="4941094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3211693"/>
            <a:ext cx="8496943" cy="1521634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1" y="0"/>
            <a:ext cx="6539684" cy="342658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21350" y="219988"/>
            <a:ext cx="8525337" cy="431385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668401" y="496992"/>
            <a:ext cx="7316390" cy="2074896"/>
          </a:xfrm>
        </p:spPr>
        <p:txBody>
          <a:bodyPr anchor="b">
            <a:normAutofit/>
          </a:bodyPr>
          <a:lstStyle>
            <a:lvl1pPr algn="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737297" y="2628907"/>
            <a:ext cx="7316390" cy="412750"/>
          </a:xfrm>
        </p:spPr>
        <p:txBody>
          <a:bodyPr anchor="t">
            <a:noAutofit/>
          </a:bodyPr>
          <a:lstStyle>
            <a:lvl1pPr marL="0" indent="0" algn="r">
              <a:buNone/>
              <a:defRPr sz="2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711406" y="3433847"/>
            <a:ext cx="4607740" cy="872334"/>
          </a:xfrm>
        </p:spPr>
        <p:txBody>
          <a:bodyPr/>
          <a:lstStyle>
            <a:lvl1pPr algn="ctr">
              <a:defRPr sz="4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6858" y="3753580"/>
            <a:ext cx="3038094" cy="715581"/>
          </a:xfrm>
          <a:noFill/>
        </p:spPr>
        <p:txBody>
          <a:bodyPr wrap="square" rtlCol="0">
            <a:spAutoFit/>
          </a:bodyPr>
          <a:lstStyle>
            <a:lvl1pPr>
              <a:defRPr lang="en-US" sz="405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388818" y="2874486"/>
            <a:ext cx="680390" cy="373853"/>
          </a:xfr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3166039" y="3833517"/>
            <a:ext cx="386540" cy="386540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17103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079749"/>
            <a:ext cx="7796031" cy="44163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514350"/>
            <a:ext cx="7794385" cy="2396177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3527192"/>
            <a:ext cx="7796046" cy="511854"/>
          </a:xfrm>
        </p:spPr>
        <p:txBody>
          <a:bodyPr anchor="t"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383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514351"/>
            <a:ext cx="7797677" cy="2396177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3079750"/>
            <a:ext cx="7796047" cy="95520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220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514350"/>
            <a:ext cx="7143765" cy="2187528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2707524"/>
            <a:ext cx="6500967" cy="283326"/>
          </a:xfrm>
        </p:spPr>
        <p:txBody>
          <a:bodyPr anchor="t">
            <a:normAutofit/>
          </a:bodyPr>
          <a:lstStyle>
            <a:lvl1pPr marL="0" indent="0" algn="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3079751"/>
            <a:ext cx="7797662" cy="9511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14351" y="6694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4812" y="219212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5870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292891"/>
            <a:ext cx="7796030" cy="18838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3185601"/>
            <a:ext cx="7796030" cy="855483"/>
          </a:xfrm>
        </p:spPr>
        <p:txBody>
          <a:bodyPr anchor="t"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16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514350"/>
            <a:ext cx="7796030" cy="863974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1547546"/>
            <a:ext cx="24825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1979744"/>
            <a:ext cx="2482596" cy="205119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1547546"/>
            <a:ext cx="24825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1979744"/>
            <a:ext cx="2482596" cy="205119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1547546"/>
            <a:ext cx="24825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1979744"/>
            <a:ext cx="2482596" cy="205119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916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514350"/>
            <a:ext cx="7797662" cy="863974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2859769"/>
            <a:ext cx="24825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6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1547547"/>
            <a:ext cx="2482596" cy="1152544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3291966"/>
            <a:ext cx="2482596" cy="73897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2859769"/>
            <a:ext cx="24825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6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1547547"/>
            <a:ext cx="2482596" cy="1151428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9" y="3291965"/>
            <a:ext cx="2482596" cy="73897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2859769"/>
            <a:ext cx="24825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6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1547546"/>
            <a:ext cx="2482596" cy="115289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3291963"/>
            <a:ext cx="2482596" cy="738977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271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1547547"/>
            <a:ext cx="7796030" cy="24833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323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514350"/>
            <a:ext cx="1698485" cy="35165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514350"/>
            <a:ext cx="5928323" cy="351658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544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7335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207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1547547"/>
            <a:ext cx="7796030" cy="24833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748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514351"/>
            <a:ext cx="7796030" cy="2395115"/>
          </a:xfrm>
        </p:spPr>
        <p:txBody>
          <a:bodyPr anchor="b">
            <a:normAutofit/>
          </a:bodyPr>
          <a:lstStyle>
            <a:lvl1pPr algn="l"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806700"/>
            <a:ext cx="7796030" cy="1229711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380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514350"/>
            <a:ext cx="7797662" cy="8686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1547547"/>
            <a:ext cx="3816536" cy="248339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1547547"/>
            <a:ext cx="3814904" cy="248339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514350"/>
            <a:ext cx="7796030" cy="8686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767" y="1547547"/>
            <a:ext cx="3642119" cy="509996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9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146300"/>
            <a:ext cx="3816534" cy="188463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644" y="1547547"/>
            <a:ext cx="3648368" cy="509996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9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146300"/>
            <a:ext cx="3816535" cy="188463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393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564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08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514350"/>
            <a:ext cx="3095145" cy="1517439"/>
          </a:xfrm>
        </p:spPr>
        <p:txBody>
          <a:bodyPr anchor="b">
            <a:normAutofit/>
          </a:bodyPr>
          <a:lstStyle>
            <a:lvl1pPr algn="ctr">
              <a:defRPr sz="2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514350"/>
            <a:ext cx="4525781" cy="35165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031789"/>
            <a:ext cx="3095146" cy="199915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76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514350"/>
            <a:ext cx="4758977" cy="1517439"/>
          </a:xfrm>
        </p:spPr>
        <p:txBody>
          <a:bodyPr anchor="b">
            <a:normAutofit/>
          </a:bodyPr>
          <a:lstStyle>
            <a:lvl1pPr algn="ctr">
              <a:defRPr sz="2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11771" y="0"/>
            <a:ext cx="2698610" cy="3803650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031789"/>
            <a:ext cx="4758976" cy="1771861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6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474">
              <a:srgbClr val="BCD2E7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0"/>
            <a:ext cx="9004013" cy="498306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514350"/>
            <a:ext cx="7797662" cy="863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1547547"/>
            <a:ext cx="7797662" cy="2483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4318000"/>
            <a:ext cx="2838450" cy="3738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4318000"/>
            <a:ext cx="4124789" cy="3738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4318000"/>
            <a:ext cx="680390" cy="3738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214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fipi.ru/" TargetMode="External"/><Relationship Id="rId2" Type="http://schemas.openxmlformats.org/officeDocument/2006/relationships/hyperlink" Target="http://www.edu.ru/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school55sar.gosuslugi.ru/" TargetMode="External"/><Relationship Id="rId5" Type="http://schemas.openxmlformats.org/officeDocument/2006/relationships/hyperlink" Target="http://www.sarrcoko.ru/" TargetMode="External"/><Relationship Id="rId4" Type="http://schemas.openxmlformats.org/officeDocument/2006/relationships/hyperlink" Target="http://obrnadzor.gov.ru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sarkomobr.ru/kontakty" TargetMode="External"/><Relationship Id="rId2" Type="http://schemas.openxmlformats.org/officeDocument/2006/relationships/hyperlink" Target="http://minobr.saratov.gov.ru/references/question/index.php" TargetMode="Externa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fipi.ru/itogovoye-sobesedovaniye" TargetMode="Externa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1066800" y="590550"/>
            <a:ext cx="6678706" cy="3987630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R="461645" algn="ctr">
              <a:lnSpc>
                <a:spcPct val="100000"/>
              </a:lnSpc>
              <a:spcBef>
                <a:spcPts val="1445"/>
              </a:spcBef>
            </a:pPr>
            <a:r>
              <a:rPr lang="ru-RU" sz="4000" b="1" spc="-21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Georgia"/>
              </a:rPr>
              <a:t>О</a:t>
            </a:r>
            <a:r>
              <a:rPr sz="4000" b="1" spc="-21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Georgia"/>
              </a:rPr>
              <a:t>ГЭ </a:t>
            </a:r>
            <a:r>
              <a:rPr sz="4000" b="1" spc="-575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Georgia"/>
              </a:rPr>
              <a:t>–</a:t>
            </a:r>
            <a:r>
              <a:rPr sz="4000" b="1" spc="-5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Georgia"/>
              </a:rPr>
              <a:t> </a:t>
            </a:r>
            <a:r>
              <a:rPr sz="4000" b="1" spc="-22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Georgia"/>
              </a:rPr>
              <a:t>202</a:t>
            </a:r>
            <a:r>
              <a:rPr lang="ru-RU" sz="4000" b="1" spc="-22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Georgia"/>
              </a:rPr>
              <a:t>6</a:t>
            </a:r>
          </a:p>
          <a:p>
            <a:pPr marR="461645" algn="ctr">
              <a:lnSpc>
                <a:spcPct val="100000"/>
              </a:lnSpc>
              <a:spcBef>
                <a:spcPts val="1445"/>
              </a:spcBef>
            </a:pPr>
            <a:endParaRPr lang="ru-RU" sz="2800" b="1" spc="-225" dirty="0" smtClean="0">
              <a:solidFill>
                <a:schemeClr val="tx1">
                  <a:lumMod val="85000"/>
                  <a:lumOff val="15000"/>
                </a:schemeClr>
              </a:solidFill>
              <a:latin typeface="Georgia"/>
              <a:cs typeface="Georgia"/>
            </a:endParaRPr>
          </a:p>
          <a:p>
            <a:pPr marR="461645" algn="ctr">
              <a:lnSpc>
                <a:spcPct val="100000"/>
              </a:lnSpc>
              <a:spcBef>
                <a:spcPts val="1445"/>
              </a:spcBef>
            </a:pPr>
            <a:r>
              <a:rPr lang="ru-RU" sz="2800" b="1" spc="-22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Georgia"/>
              </a:rPr>
              <a:t>Родительское собрание для родителей выпускников 9 классов </a:t>
            </a:r>
          </a:p>
          <a:p>
            <a:pPr marR="461645" algn="ctr">
              <a:lnSpc>
                <a:spcPct val="100000"/>
              </a:lnSpc>
              <a:spcBef>
                <a:spcPts val="1445"/>
              </a:spcBef>
            </a:pPr>
            <a:r>
              <a:rPr lang="ru-RU" sz="2800" b="1" spc="-22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Georgia"/>
              </a:rPr>
              <a:t>МОУ «СОШ № 55»</a:t>
            </a:r>
          </a:p>
          <a:p>
            <a:pPr marR="461645" algn="ctr">
              <a:lnSpc>
                <a:spcPct val="100000"/>
              </a:lnSpc>
              <a:spcBef>
                <a:spcPts val="1445"/>
              </a:spcBef>
            </a:pPr>
            <a:endParaRPr lang="ru-RU" sz="2000" b="1" spc="-225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461645" algn="ctr">
              <a:lnSpc>
                <a:spcPct val="100000"/>
              </a:lnSpc>
              <a:spcBef>
                <a:spcPts val="1445"/>
              </a:spcBef>
            </a:pPr>
            <a:r>
              <a:rPr lang="ru-RU" sz="2000" b="1" spc="-22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  </a:t>
            </a:r>
            <a:r>
              <a:rPr lang="ru-RU" sz="2000" b="1" spc="-225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ноября   2025  </a:t>
            </a:r>
            <a:r>
              <a:rPr lang="ru-RU" sz="2000" b="1" spc="-22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1" y="133350"/>
            <a:ext cx="7797662" cy="685800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предварительного выбора предметов обучающимися 9-х классов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62636112"/>
              </p:ext>
            </p:extLst>
          </p:nvPr>
        </p:nvGraphicFramePr>
        <p:xfrm>
          <a:off x="152400" y="1123950"/>
          <a:ext cx="3124200" cy="281178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362200">
                  <a:extLst>
                    <a:ext uri="{9D8B030D-6E8A-4147-A177-3AD203B41FA5}">
                      <a16:colId xmlns="" xmlns:a16="http://schemas.microsoft.com/office/drawing/2014/main" val="3768061192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391079928"/>
                    </a:ext>
                  </a:extLst>
                </a:gridCol>
              </a:tblGrid>
              <a:tr h="16933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Английский язык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948273350"/>
                  </a:ext>
                </a:extLst>
              </a:tr>
              <a:tr h="16933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Биология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42097245"/>
                  </a:ext>
                </a:extLst>
              </a:tr>
              <a:tr h="16933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География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557176395"/>
                  </a:ext>
                </a:extLst>
              </a:tr>
              <a:tr h="16933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Информатика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445423071"/>
                  </a:ext>
                </a:extLst>
              </a:tr>
              <a:tr h="16933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История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596960261"/>
                  </a:ext>
                </a:extLst>
              </a:tr>
              <a:tr h="16933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Литература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384000898"/>
                  </a:ext>
                </a:extLst>
              </a:tr>
              <a:tr h="16933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Обществознание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37021538"/>
                  </a:ext>
                </a:extLst>
              </a:tr>
              <a:tr h="16933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Физика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709107439"/>
                  </a:ext>
                </a:extLst>
              </a:tr>
              <a:tr h="16933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Химия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3794593095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505200" y="1109293"/>
            <a:ext cx="54102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kern="1500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Выпускаются 147 учеников, из них планируется набрать два класса с тремя профильными группами: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kern="1500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технологический профиль </a:t>
            </a:r>
            <a:r>
              <a:rPr lang="ru-RU" sz="2000" kern="1500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изучением на углублённом уровне математики и физики;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kern="15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b="1" kern="1500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оциально-экономический</a:t>
            </a:r>
            <a:r>
              <a:rPr lang="ru-RU" sz="2000" kern="1500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профиль </a:t>
            </a:r>
            <a:r>
              <a:rPr lang="ru-RU" sz="2000" kern="15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изучением на углублённом уровне математики и </a:t>
            </a:r>
            <a:r>
              <a:rPr lang="ru-RU" sz="2000" kern="1500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kern="1500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</a:t>
            </a:r>
            <a:r>
              <a:rPr lang="ru-RU" sz="2000" kern="15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изучением 2-х </a:t>
            </a:r>
            <a:r>
              <a:rPr lang="ru-RU" sz="2000" kern="1500" spc="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предметовна</a:t>
            </a:r>
            <a:r>
              <a:rPr lang="ru-RU" sz="2000" kern="15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углублённом </a:t>
            </a:r>
            <a:r>
              <a:rPr lang="ru-RU" sz="2000" kern="1500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уровне, </a:t>
            </a:r>
            <a:r>
              <a:rPr lang="ru-RU" sz="2000" kern="15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kern="1500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 из которых  - математика, возможно естественно-научный.</a:t>
            </a:r>
            <a:endParaRPr lang="ru-RU" sz="2000" kern="1500" spc="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444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1" y="209550"/>
            <a:ext cx="7797662" cy="86397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заявления для участия в ОГЭ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71550"/>
            <a:ext cx="8915399" cy="3810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о выборе экзаменов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количестве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подписанное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 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законными представителями),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подаётся лично обучающимися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удостоверяющего их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личность (паспорт),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1 марта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регистрации: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организация</a:t>
            </a:r>
          </a:p>
        </p:txBody>
      </p:sp>
    </p:spTree>
    <p:extLst>
      <p:ext uri="{BB962C8B-B14F-4D97-AF65-F5344CB8AC3E}">
        <p14:creationId xmlns:p14="http://schemas.microsoft.com/office/powerpoint/2010/main" val="16101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109665"/>
            <a:ext cx="6172200" cy="436946"/>
          </a:xfrm>
        </p:spPr>
        <p:txBody>
          <a:bodyPr>
            <a:normAutofit fontScale="90000"/>
          </a:bodyPr>
          <a:lstStyle/>
          <a:p>
            <a:r>
              <a:rPr lang="ru-RU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проведения ГИА-9</a:t>
            </a:r>
          </a:p>
        </p:txBody>
      </p:sp>
      <p:grpSp>
        <p:nvGrpSpPr>
          <p:cNvPr id="4" name="Группа 17"/>
          <p:cNvGrpSpPr>
            <a:grpSpLocks noGrp="1"/>
          </p:cNvGrpSpPr>
          <p:nvPr/>
        </p:nvGrpSpPr>
        <p:grpSpPr bwMode="auto">
          <a:xfrm>
            <a:off x="457200" y="742950"/>
            <a:ext cx="8153400" cy="4046430"/>
            <a:chOff x="1361821" y="1764950"/>
            <a:chExt cx="7340156" cy="3144448"/>
          </a:xfrm>
        </p:grpSpPr>
        <p:sp>
          <p:nvSpPr>
            <p:cNvPr id="6" name="Стрелка вниз 5"/>
            <p:cNvSpPr/>
            <p:nvPr/>
          </p:nvSpPr>
          <p:spPr>
            <a:xfrm>
              <a:off x="2533396" y="1764950"/>
              <a:ext cx="995127" cy="171056"/>
            </a:xfrm>
            <a:prstGeom prst="downArrow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>
                <a:defRPr/>
              </a:pPr>
              <a:endParaRPr lang="ru-RU" sz="135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Стрелка вниз 7"/>
            <p:cNvSpPr/>
            <p:nvPr/>
          </p:nvSpPr>
          <p:spPr>
            <a:xfrm>
              <a:off x="6376292" y="1768495"/>
              <a:ext cx="1086002" cy="224531"/>
            </a:xfrm>
            <a:prstGeom prst="downArrow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>
                <a:defRPr/>
              </a:pPr>
              <a:endParaRPr lang="ru-RU" sz="135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047333" y="1993025"/>
              <a:ext cx="3654644" cy="346164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ru-RU" sz="1350" b="1" kern="0" dirty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ГОСУДАРСТВЕННЫЙ ВЫПУСКНОЙ ЭКЗАМЕН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110617" y="3133401"/>
              <a:ext cx="3543889" cy="1694358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ru-RU" sz="15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sz="1500" b="1" kern="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УЧАСТНИКИ:</a:t>
              </a:r>
            </a:p>
            <a:p>
              <a:pPr>
                <a:defRPr/>
              </a:pPr>
              <a:r>
                <a:rPr lang="ru-RU" sz="1500" kern="0" dirty="0">
                  <a:latin typeface="Times New Roman" pitchFamily="18" charset="0"/>
                  <a:cs typeface="Times New Roman" pitchFamily="18" charset="0"/>
                </a:rPr>
                <a:t>ОБУЧАЮЩИЕСЯ С ОГРАНИЧЕННЫМИ ВОЗМОЖНОСТЯМИ ЗДОРОВЬЯ, ДЕТИ-ИНВАЛИДЫ, ИМЕЮЩИЕ ГОДОВЫЕ ОТМЕТКИ ПО ВСЕМ УЧЕБНЫМ ПРЕДМЕТАМ УЧЕБНОГО ПЛАНА ЗА 9 КЛАСС НЕ НИЖЕ «3»</a:t>
              </a:r>
            </a:p>
            <a:p>
              <a:pPr algn="ctr">
                <a:defRPr/>
              </a:pPr>
              <a:endParaRPr lang="ru-RU" sz="975" kern="0" dirty="0">
                <a:solidFill>
                  <a:srgbClr val="333399"/>
                </a:solidFill>
                <a:latin typeface="Cambria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047333" y="2449176"/>
              <a:ext cx="3607173" cy="570188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ru-RU" sz="1350" b="1" kern="0" dirty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ПИСЬМЕННЫЙ  И УСТНЫЙ ЭКЗАМЕН </a:t>
              </a:r>
            </a:p>
            <a:p>
              <a:pPr algn="ctr">
                <a:defRPr/>
              </a:pPr>
              <a:r>
                <a:rPr lang="ru-RU" sz="1350" b="1" kern="0" dirty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С ИСПОЛЬЗОВАНИЕМ ТЕКСТОВ, ЗАДАНИЙ, ТЕМ, БИЛЕТОВ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440160" y="1993025"/>
              <a:ext cx="3419680" cy="346164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ru-RU" sz="1350" b="1" kern="0" dirty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ОСНОВНОЙ ГОСУДАРСТВЕННЫЙ ЭКЗАМЕН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361821" y="3215040"/>
              <a:ext cx="3307123" cy="1694358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ru-RU" sz="1500" b="1" kern="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УЧАСТНИКИ:</a:t>
              </a:r>
            </a:p>
            <a:p>
              <a:pPr>
                <a:defRPr/>
              </a:pPr>
              <a:r>
                <a:rPr lang="ru-RU" sz="1500" kern="0" dirty="0">
                  <a:latin typeface="Times New Roman" pitchFamily="18" charset="0"/>
                  <a:cs typeface="Times New Roman" pitchFamily="18" charset="0"/>
                </a:rPr>
                <a:t>ОБУЧАЮЩИЕСЯ, ИМЕЮЩИЕ   </a:t>
              </a:r>
            </a:p>
            <a:p>
              <a:pPr>
                <a:defRPr/>
              </a:pPr>
              <a:r>
                <a:rPr lang="ru-RU" sz="1500" kern="0" dirty="0">
                  <a:latin typeface="Times New Roman" pitchFamily="18" charset="0"/>
                  <a:cs typeface="Times New Roman" pitchFamily="18" charset="0"/>
                </a:rPr>
                <a:t> ГОДОВЫЕ ОТМЕТКИ ПО ВСЕМ УЧЕБНЫМ ПРЕДМЕТАМ УЧЕБНОГО ПЛАНА ЗА 9 КЛАСС НЕ НИЖЕ «3»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503444" y="2449176"/>
              <a:ext cx="3290755" cy="570188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ru-RU" sz="1350" b="1" kern="0" dirty="0">
                  <a:latin typeface="Times New Roman" pitchFamily="18" charset="0"/>
                  <a:cs typeface="Times New Roman" pitchFamily="18" charset="0"/>
                </a:rPr>
                <a:t>КОНТРОЛЬНО-ИЗМЕРИТЕЛЬНЫЕ МАТЕРИАЛЫ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942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1" y="267874"/>
            <a:ext cx="8458200" cy="4666075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 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спецусловий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спецусловий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(организация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 на дому, в медицинской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 увеличение длительности экзамена, возможность использования лекарств или питания)  является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ПМПК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и/или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установлении инвалидности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все документы должны быть представлены в виде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либо копий,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заверенных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надлежащим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подачи документов на ПМПК – до 13 декабря 2025 года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53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167" y="133350"/>
            <a:ext cx="7797662" cy="381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прохождения ГИА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166826" y="971550"/>
            <a:ext cx="8810345" cy="380104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Досрочный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пройти испытание досрочно предоставляется определенным категориям выпускников. В первую очередь это ребята, которые даже после нескольких попыток не смогли преодолеть минимальный порог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году, а также 9-классники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года, которые полностью освоили программу по школьным предметам и по документально подтвержденной уважительной причине не смогут сдать экзамены в назначенный день основного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периода (с 23 апреля по 18 мая 2026 )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период. 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эти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даты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ФИПИ подает как официальное расписание ОГЭ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2026,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подавляющее большинство школьников будут сдавать экзамены в рамках основной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сессии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 2 июня по 19 июня,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езервные дни  с 29 июня по 6 июля 2026)</a:t>
            </a:r>
            <a:endParaRPr lang="en-US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сентябре дополнительную возможность сдать ОГЭ предоставят 9-классникам которые так и не смогли преодолеть минимальное пороговое значение в основной и резервный день, а также тем, кто по уважительной причине не смог принять участие в ГИА досрочного и основного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периода (с 3 по 25 сентября 2026)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90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33350"/>
            <a:ext cx="7797662" cy="4572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Сроки и место проведения экзаменов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4801" y="895350"/>
            <a:ext cx="8839199" cy="3984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685800">
              <a:lnSpc>
                <a:spcPct val="120000"/>
              </a:lnSpc>
              <a:spcBef>
                <a:spcPts val="75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+mj-lt"/>
              <a:buAutoNum type="arabicPeriod"/>
            </a:pPr>
            <a:r>
              <a:rPr lang="ru-RU" cap="all" dirty="0">
                <a:latin typeface="Times New Roman" pitchFamily="18" charset="0"/>
                <a:cs typeface="Times New Roman" pitchFamily="18" charset="0"/>
              </a:rPr>
              <a:t>ОГЭ по всем учебным предметам начинается в 10.00 по местному времени</a:t>
            </a:r>
            <a:r>
              <a:rPr lang="ru-RU" cap="all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cap="all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685800">
              <a:lnSpc>
                <a:spcPct val="120000"/>
              </a:lnSpc>
              <a:spcBef>
                <a:spcPts val="75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+mj-lt"/>
              <a:buAutoNum type="arabicPeriod"/>
            </a:pPr>
            <a:r>
              <a:rPr lang="ru-RU" cap="all" dirty="0">
                <a:latin typeface="Times New Roman" pitchFamily="18" charset="0"/>
                <a:cs typeface="Times New Roman" pitchFamily="18" charset="0"/>
              </a:rPr>
              <a:t>Расписание экзаменов опубликовано на официальных сайтах </a:t>
            </a:r>
            <a:r>
              <a:rPr lang="ru-RU" cap="all" dirty="0" err="1">
                <a:latin typeface="Times New Roman" pitchFamily="18" charset="0"/>
                <a:cs typeface="Times New Roman" pitchFamily="18" charset="0"/>
              </a:rPr>
              <a:t>Рособрнадзора</a:t>
            </a:r>
            <a:r>
              <a:rPr lang="ru-RU" cap="all" dirty="0">
                <a:latin typeface="Times New Roman" pitchFamily="18" charset="0"/>
                <a:cs typeface="Times New Roman" pitchFamily="18" charset="0"/>
              </a:rPr>
              <a:t>, образовательной организации, информационных стендах школы</a:t>
            </a:r>
            <a:r>
              <a:rPr lang="ru-RU" cap="all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cap="all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685800">
              <a:lnSpc>
                <a:spcPct val="120000"/>
              </a:lnSpc>
              <a:spcBef>
                <a:spcPts val="75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+mj-lt"/>
              <a:buAutoNum type="arabicPeriod"/>
            </a:pPr>
            <a:r>
              <a:rPr lang="ru-RU" cap="all" dirty="0">
                <a:latin typeface="Times New Roman" pitchFamily="18" charset="0"/>
                <a:cs typeface="Times New Roman" pitchFamily="18" charset="0"/>
              </a:rPr>
              <a:t>Каждому участнику ОГЭ выдаётся уведомление, в котором указывается информация:</a:t>
            </a:r>
          </a:p>
          <a:p>
            <a:pPr marL="342900" indent="342900" defTabSz="685800">
              <a:lnSpc>
                <a:spcPct val="120000"/>
              </a:lnSpc>
              <a:spcBef>
                <a:spcPts val="75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</a:pPr>
            <a:r>
              <a:rPr lang="ru-RU" cap="all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cap="all" dirty="0">
                <a:latin typeface="Times New Roman" pitchFamily="18" charset="0"/>
                <a:cs typeface="Times New Roman" pitchFamily="18" charset="0"/>
              </a:rPr>
              <a:t>дате проведения экзамена;</a:t>
            </a:r>
          </a:p>
          <a:p>
            <a:pPr marL="342900" indent="342900" defTabSz="685800">
              <a:lnSpc>
                <a:spcPct val="120000"/>
              </a:lnSpc>
              <a:spcBef>
                <a:spcPts val="75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</a:pPr>
            <a:r>
              <a:rPr lang="ru-RU" cap="all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cap="all" dirty="0">
                <a:latin typeface="Times New Roman" pitchFamily="18" charset="0"/>
                <a:cs typeface="Times New Roman" pitchFamily="18" charset="0"/>
              </a:rPr>
              <a:t>месте проведения экзамена (номер ППЭ, подробный адрес);</a:t>
            </a:r>
          </a:p>
          <a:p>
            <a:pPr marL="342900" indent="342900" defTabSz="685800">
              <a:lnSpc>
                <a:spcPct val="120000"/>
              </a:lnSpc>
              <a:spcBef>
                <a:spcPts val="75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</a:pPr>
            <a:r>
              <a:rPr lang="ru-RU" cap="all" smtClean="0">
                <a:latin typeface="Times New Roman" pitchFamily="18" charset="0"/>
                <a:cs typeface="Times New Roman" pitchFamily="18" charset="0"/>
              </a:rPr>
              <a:t>о времени </a:t>
            </a:r>
            <a:r>
              <a:rPr lang="ru-RU" cap="all" dirty="0">
                <a:latin typeface="Times New Roman" pitchFamily="18" charset="0"/>
                <a:cs typeface="Times New Roman" pitchFamily="18" charset="0"/>
              </a:rPr>
              <a:t>начала экзамена</a:t>
            </a:r>
            <a:r>
              <a:rPr lang="ru-RU" sz="2100" cap="all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4315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4641" y="209550"/>
            <a:ext cx="597471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800" spc="-95" dirty="0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r>
              <a:rPr lang="ru-RU" sz="2800" spc="-85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ВРЕМЯ </a:t>
            </a:r>
            <a:r>
              <a:rPr lang="ru-RU" sz="2800" spc="-120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НАПИСАНИЯ</a:t>
            </a:r>
            <a:r>
              <a:rPr lang="ru-RU" sz="2800" spc="-365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800" spc="-95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ЭКЗАМЕНОВ</a:t>
            </a:r>
            <a:endParaRPr sz="28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5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67709"/>
              </p:ext>
            </p:extLst>
          </p:nvPr>
        </p:nvGraphicFramePr>
        <p:xfrm>
          <a:off x="304800" y="858595"/>
          <a:ext cx="8534400" cy="4181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615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728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507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Предмет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A7CCD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Продолжительность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A7CC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07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Математика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 55</a:t>
                      </a:r>
                      <a:r>
                        <a:rPr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</a:t>
                      </a:r>
                      <a:r>
                        <a:rPr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(235</a:t>
                      </a: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07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Русский</a:t>
                      </a:r>
                      <a:r>
                        <a:rPr sz="1600" b="1" spc="-4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язык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55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 (235</a:t>
                      </a: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07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Литература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55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 (235</a:t>
                      </a: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07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Физика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(180</a:t>
                      </a:r>
                      <a:r>
                        <a:rPr sz="1600" b="1" spc="-3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13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Обществознание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(180</a:t>
                      </a:r>
                      <a:r>
                        <a:rPr sz="1600" b="1" spc="-3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07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История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(180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07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600" b="1" spc="-5" dirty="0" smtClean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Химия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(180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07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Информатика</a:t>
                      </a:r>
                      <a:r>
                        <a:rPr sz="1600" b="1" spc="-4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</a:t>
                      </a: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ИКТ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2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 30</a:t>
                      </a:r>
                      <a:r>
                        <a:rPr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</a:t>
                      </a:r>
                      <a:r>
                        <a:rPr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(150</a:t>
                      </a: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13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География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600" b="1" dirty="0" smtClean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2</a:t>
                      </a:r>
                      <a:r>
                        <a:rPr lang="ru-RU" sz="1600" b="1" spc="-25" dirty="0" smtClean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 smtClean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 30</a:t>
                      </a:r>
                      <a:r>
                        <a:rPr lang="ru-RU" sz="1600" b="1" spc="-15" dirty="0" smtClean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 smtClean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</a:t>
                      </a:r>
                      <a:r>
                        <a:rPr lang="ru-RU" sz="1600" b="1" spc="-15" dirty="0" smtClean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 smtClean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(150</a:t>
                      </a:r>
                      <a:r>
                        <a:rPr lang="ru-RU" sz="1600" b="1" spc="-20" dirty="0" smtClean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 smtClean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lang="ru-RU" sz="1600" dirty="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13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600" b="1" spc="-5" dirty="0" smtClean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Биология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600" b="1" smtClean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2</a:t>
                      </a:r>
                      <a:r>
                        <a:rPr lang="ru-RU" sz="1600" b="1" spc="-25" smtClean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smtClean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 30</a:t>
                      </a:r>
                      <a:r>
                        <a:rPr lang="ru-RU" sz="1600" b="1" spc="-15" smtClean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smtClean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</a:t>
                      </a:r>
                      <a:r>
                        <a:rPr lang="ru-RU" sz="1600" b="1" spc="-15" smtClean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smtClean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(150</a:t>
                      </a:r>
                      <a:r>
                        <a:rPr lang="ru-RU" sz="1600" b="1" spc="-20" smtClean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smtClean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lang="ru-RU" sz="1600" dirty="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6677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Иностранные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языки</a:t>
                      </a: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(кроме раздела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«Говорение»)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2</a:t>
                      </a:r>
                      <a:r>
                        <a:rPr sz="1600" b="1" spc="-3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 err="1" smtClean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</a:t>
                      </a:r>
                      <a:r>
                        <a:rPr lang="ru-RU" sz="1600" b="1" spc="-5" dirty="0" smtClean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а</a:t>
                      </a:r>
                      <a:r>
                        <a:rPr sz="1600" b="1" spc="-15" dirty="0" smtClean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(120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6733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Иностранные</a:t>
                      </a:r>
                      <a:r>
                        <a:rPr sz="16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языки</a:t>
                      </a: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(раздел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«Говорение»)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15</a:t>
                      </a:r>
                      <a:r>
                        <a:rPr sz="1600" b="1" spc="-6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 err="1" smtClean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</a:t>
                      </a:r>
                      <a:endParaRPr lang="ru-RU" sz="1600" b="1" spc="-5" dirty="0" smtClean="0">
                        <a:solidFill>
                          <a:srgbClr val="000713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2869"/>
            <a:ext cx="8305799" cy="657212"/>
          </a:xfrm>
        </p:spPr>
        <p:txBody>
          <a:bodyPr/>
          <a:lstStyle/>
          <a:p>
            <a:pPr algn="ctr"/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Какими средствами обучения можно пользоваться при проведении ОГЭ?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1054385"/>
              </p:ext>
            </p:extLst>
          </p:nvPr>
        </p:nvGraphicFramePr>
        <p:xfrm>
          <a:off x="381000" y="750080"/>
          <a:ext cx="8458200" cy="4183871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4828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75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1777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обучения и воспитания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777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Русский</a:t>
                      </a:r>
                      <a:r>
                        <a:rPr lang="ru-RU" sz="1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язык</a:t>
                      </a:r>
                      <a:endParaRPr lang="ru-RU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Орфографические словари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825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Математика </a:t>
                      </a:r>
                      <a:endParaRPr lang="ru-RU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Линейка, справочные материалы, содержащие основные формулы курса математики 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989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  <a:endParaRPr lang="ru-RU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Непрограммируемый калькулятор, лабораторное оборудование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2130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Химия</a:t>
                      </a:r>
                      <a:endParaRPr lang="ru-RU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Непрограммируемый калькулятор, лабораторное оборудование, периодическая система Д. И. Менделеева,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таблица растворимости солей, кислот и оснований в воде, электрохимический ряд напряжений металлов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777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  <a:endParaRPr lang="ru-RU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Линейка, карандаш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н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епрограммируемый калькулятор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5825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  <a:endParaRPr lang="ru-RU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Линейка, 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епрограммируемый калькулятор и географические атласы для 7, 8 и 9 классов (год выпуска не ранее 2023)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458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Литература</a:t>
                      </a:r>
                      <a:endParaRPr lang="ru-RU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Полные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тексты художественных произведений, а также сборники лирики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5825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Информатика и ИКТ, иностранные языки</a:t>
                      </a:r>
                      <a:endParaRPr lang="ru-RU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Компьютеры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69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205979"/>
            <a:ext cx="6172200" cy="38336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 ВРЕМЯ ЭКЗАМЕНА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6502"/>
            <a:ext cx="8077199" cy="380407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На рабочем столе обучающегося, помимо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экзаменационных материалов </a:t>
            </a:r>
            <a:r>
              <a:rPr lang="ru-RU" sz="1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НАХОДЯТСЯ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ручка;</a:t>
            </a:r>
          </a:p>
          <a:p>
            <a:pPr>
              <a:buFontTx/>
              <a:buChar char="-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документ, удостоверяющий личность;</a:t>
            </a:r>
          </a:p>
          <a:p>
            <a:pPr>
              <a:buFontTx/>
              <a:buChar char="-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средства обучения и воспитания.</a:t>
            </a:r>
          </a:p>
          <a:p>
            <a:pPr>
              <a:buNone/>
            </a:pPr>
            <a:r>
              <a:rPr lang="ru-RU" sz="1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ЗАПРЕЩАЕТСЯ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иметь при себе:</a:t>
            </a:r>
          </a:p>
          <a:p>
            <a:pPr>
              <a:buFontTx/>
              <a:buChar char="-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средства связи;</a:t>
            </a:r>
          </a:p>
          <a:p>
            <a:pPr>
              <a:buFontTx/>
              <a:buChar char="-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электронно-вычислительную технику;</a:t>
            </a:r>
          </a:p>
          <a:p>
            <a:pPr>
              <a:buFontTx/>
              <a:buChar char="-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фото- и видеоаппаратуру;</a:t>
            </a:r>
          </a:p>
          <a:p>
            <a:pPr>
              <a:buFontTx/>
              <a:buChar char="-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справочные материалы;</a:t>
            </a:r>
          </a:p>
          <a:p>
            <a:pPr>
              <a:buFontTx/>
              <a:buChar char="-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письменные заметки и иные средства хранения и передачи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val="149093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1" y="205979"/>
            <a:ext cx="8686800" cy="81199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осуществляется проверка и оценивание экзаменационных работ?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52"/>
            <a:ext cx="8305800" cy="3938597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Записи в черновиках не проверяются.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Экзаменационные работы проверяются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двумя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экспертами.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Обработка и проверка экзаменационных работ занимает не более 10 дней.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Утверждение результатов ГИА осуществляется в течение 1 рабочего дня с момента получения результатов проверки экзаменационных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работ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60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7437119" y="4587239"/>
            <a:ext cx="595883" cy="556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92593" y="514350"/>
            <a:ext cx="841057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b="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i="1" u="heavy" spc="2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sz="2400" i="1" u="heavy" spc="18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 </a:t>
            </a:r>
            <a:r>
              <a:rPr sz="2400" i="1" u="heavy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</a:t>
            </a:r>
            <a:r>
              <a:rPr sz="2400" i="1" u="heavy" spc="2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i="1" u="heavy" spc="-29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i="1" u="heavy" spc="14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7962" y="1723461"/>
            <a:ext cx="8739838" cy="18723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" algn="ctr">
              <a:lnSpc>
                <a:spcPct val="100000"/>
              </a:lnSpc>
              <a:spcBef>
                <a:spcPts val="100"/>
              </a:spcBef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150" dirty="0" err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2400" b="1" spc="1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16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r>
              <a:rPr sz="2400" b="1" spc="16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spc="16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r>
              <a:rPr sz="2400" b="1" spc="16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.20</a:t>
            </a:r>
            <a:r>
              <a:rPr lang="ru-RU" sz="2400" b="1" spc="16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sz="2400" b="1" spc="16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21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400" b="1" spc="21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232</a:t>
            </a:r>
            <a:r>
              <a:rPr sz="2400" b="1" spc="21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b="1" spc="21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551</a:t>
            </a:r>
          </a:p>
          <a:p>
            <a:pPr marL="7620" algn="ctr">
              <a:lnSpc>
                <a:spcPct val="100000"/>
              </a:lnSpc>
              <a:spcBef>
                <a:spcPts val="100"/>
              </a:spcBef>
            </a:pPr>
            <a:r>
              <a:rPr sz="2400" b="1" spc="21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"Об</a:t>
            </a:r>
            <a:r>
              <a:rPr sz="2400" b="1" spc="-1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1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" algn="ctr">
              <a:lnSpc>
                <a:spcPct val="100000"/>
              </a:lnSpc>
            </a:pPr>
            <a:r>
              <a:rPr sz="2400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229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</a:t>
            </a:r>
            <a:r>
              <a:rPr sz="2400" b="1" spc="1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</a:t>
            </a:r>
            <a:r>
              <a:rPr sz="2400" b="1" spc="1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</a:t>
            </a:r>
            <a:r>
              <a:rPr sz="2400" b="1" spc="-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10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итоговой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0" algn="ctr">
              <a:lnSpc>
                <a:spcPct val="100000"/>
              </a:lnSpc>
            </a:pPr>
            <a:r>
              <a:rPr sz="2400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2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аттестации </a:t>
            </a:r>
            <a:r>
              <a:rPr sz="2400" b="1" spc="1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2400" b="1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образовательным</a:t>
            </a:r>
            <a:r>
              <a:rPr sz="2400" b="1" spc="-9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1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" algn="ctr">
              <a:lnSpc>
                <a:spcPct val="100000"/>
              </a:lnSpc>
            </a:pPr>
            <a:r>
              <a:rPr sz="2400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75" dirty="0" err="1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</a:t>
            </a:r>
            <a:r>
              <a:rPr sz="2400" b="1" spc="75" dirty="0" err="1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sz="2400" b="1" spc="7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7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</a:t>
            </a:r>
            <a:r>
              <a:rPr sz="2400" b="1" spc="1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160" dirty="0" err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sz="2400" b="1" spc="160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1" y="205979"/>
            <a:ext cx="8458200" cy="81199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осуществляется проверка и оценивание экзаменационных работ?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200150"/>
            <a:ext cx="8839200" cy="3943350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buAutoNum type="arabicPeriod" startAt="5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Ознакомление обучающихся с полученными результатами ГИА по учебному предмету осуществляется не позднее 3 дней со дня их утверждения ГЭК.</a:t>
            </a:r>
          </a:p>
          <a:p>
            <a:pPr marL="342900" indent="-342900" algn="just">
              <a:buAutoNum type="arabicPeriod" startAt="5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Результаты ГИА признаются удовлетворительными в случае, если обучающийся по всем 4-м учебным предметам набрал минимальное количество баллов.</a:t>
            </a:r>
          </a:p>
          <a:p>
            <a:pPr marL="342900" indent="-342900" algn="just">
              <a:buAutoNum type="arabicPeriod" startAt="5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Обучающимся, не прошедшим ГИА или получившим на ГИА неудовлетворительные результаты более чем по двум предметам, либо получившим повторно неудовлетворительный результат  по одному из этих предметов на ГИА  в дополнительные сроки, предоставляется право пройти ГИА по соответствующим учебным предметам не ранее </a:t>
            </a:r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1 сентября текущего года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46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534400" cy="43694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Каков порядок подачи апелляции?</a:t>
            </a:r>
          </a:p>
        </p:txBody>
      </p:sp>
      <p:grpSp>
        <p:nvGrpSpPr>
          <p:cNvPr id="3" name="Группа 17"/>
          <p:cNvGrpSpPr>
            <a:grpSpLocks noGrp="1"/>
          </p:cNvGrpSpPr>
          <p:nvPr/>
        </p:nvGrpSpPr>
        <p:grpSpPr bwMode="auto">
          <a:xfrm>
            <a:off x="381001" y="590550"/>
            <a:ext cx="8229600" cy="4161432"/>
            <a:chOff x="1440160" y="1764950"/>
            <a:chExt cx="7261817" cy="3738293"/>
          </a:xfrm>
        </p:grpSpPr>
        <p:sp>
          <p:nvSpPr>
            <p:cNvPr id="6" name="Стрелка вниз 5"/>
            <p:cNvSpPr/>
            <p:nvPr/>
          </p:nvSpPr>
          <p:spPr>
            <a:xfrm>
              <a:off x="2533396" y="1764950"/>
              <a:ext cx="995127" cy="228076"/>
            </a:xfrm>
            <a:prstGeom prst="downArrow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>
                <a:defRPr/>
              </a:pPr>
              <a:endParaRPr lang="ru-RU" sz="135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Стрелка вниз 7"/>
            <p:cNvSpPr/>
            <p:nvPr/>
          </p:nvSpPr>
          <p:spPr>
            <a:xfrm>
              <a:off x="6376292" y="1768495"/>
              <a:ext cx="1086002" cy="224531"/>
            </a:xfrm>
            <a:prstGeom prst="downArrow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>
                <a:defRPr/>
              </a:pPr>
              <a:endParaRPr lang="ru-RU" sz="135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047333" y="1993025"/>
              <a:ext cx="3654644" cy="346164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ru-RU" sz="1050" b="1" kern="0" dirty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О НЕСОГЛАСИИ С ВЫСТАВЛЕННЫМИ БАЛЛАМИ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047333" y="2449176"/>
              <a:ext cx="3607173" cy="570188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ru-RU" sz="1050" b="1" kern="0" dirty="0">
                  <a:latin typeface="Times New Roman" pitchFamily="18" charset="0"/>
                  <a:cs typeface="Times New Roman" pitchFamily="18" charset="0"/>
                </a:rPr>
                <a:t>В ТЕЧЕНИЕ 2 РАБОЧИХ ДНЕЙ СО ДНЯ ОБЪЯВЛЕНИЯ РЕЗУЛЬТАТОВ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440160" y="1993025"/>
              <a:ext cx="3419680" cy="346164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ru-RU" sz="1050" b="1" kern="0" dirty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О НАРУШЕНИИ ПОРЯДКА ПРОВЕДЕНИЯ ГИА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110617" y="3190420"/>
              <a:ext cx="3480607" cy="456150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ru-RU" sz="1200" b="1" kern="0" dirty="0">
                  <a:latin typeface="Times New Roman" pitchFamily="18" charset="0"/>
                  <a:cs typeface="Times New Roman" pitchFamily="18" charset="0"/>
                </a:rPr>
                <a:t>ДИРЕКТОР ШКОЛЫ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503444" y="2449176"/>
              <a:ext cx="3290755" cy="570188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ru-RU" sz="1050" b="1" kern="0" dirty="0">
                  <a:latin typeface="Times New Roman" pitchFamily="18" charset="0"/>
                  <a:cs typeface="Times New Roman" pitchFamily="18" charset="0"/>
                </a:rPr>
                <a:t>В ДЕНЬ ПРОВЕДЕНИЯ ЭКЗАМЕНА, НЕ ПОКИДАЯ ППЭ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173901" y="4558871"/>
              <a:ext cx="3480606" cy="912300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ru-RU" sz="1200" b="1" kern="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РЕШЕНИЯ:</a:t>
              </a:r>
            </a:p>
            <a:p>
              <a:pPr marL="257175" indent="-257175">
                <a:buFont typeface="+mj-lt"/>
                <a:buAutoNum type="arabicPeriod"/>
                <a:defRPr/>
              </a:pPr>
              <a:r>
                <a:rPr lang="ru-RU" sz="1200" b="1" kern="0" dirty="0">
                  <a:latin typeface="Times New Roman" pitchFamily="18" charset="0"/>
                  <a:cs typeface="Times New Roman" pitchFamily="18" charset="0"/>
                </a:rPr>
                <a:t>ОТКЛОНЕНИЕ АПЕЛЛЯЦИИ И СОХРАНЕНИЕ БАЛЛОВ</a:t>
              </a:r>
            </a:p>
            <a:p>
              <a:pPr marL="257175" indent="-257175">
                <a:buFont typeface="+mj-lt"/>
                <a:buAutoNum type="arabicPeriod"/>
                <a:defRPr/>
              </a:pPr>
              <a:r>
                <a:rPr lang="ru-RU" sz="1200" b="1" kern="0" dirty="0">
                  <a:latin typeface="Times New Roman" pitchFamily="18" charset="0"/>
                  <a:cs typeface="Times New Roman" pitchFamily="18" charset="0"/>
                </a:rPr>
                <a:t>УОВЛЕТВОРЕНИЕ АПЕЛЛЯЦИИ И ВЫСТАВЛЕНИЕ ДРУГИХ БАЛЛОВ</a:t>
              </a:r>
            </a:p>
            <a:p>
              <a:pPr marL="257175" indent="-257175" algn="ctr">
                <a:buFont typeface="+mj-lt"/>
                <a:buAutoNum type="arabicPeriod"/>
                <a:defRPr/>
              </a:pPr>
              <a:endParaRPr lang="ru-RU" sz="1200" b="1" kern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110617" y="3874645"/>
              <a:ext cx="3480606" cy="456150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ru-RU" sz="1200" b="1" kern="0" dirty="0">
                  <a:latin typeface="Times New Roman" pitchFamily="18" charset="0"/>
                  <a:cs typeface="Times New Roman" pitchFamily="18" charset="0"/>
                </a:rPr>
                <a:t>КОНФЛИКТНАЯ КОМИССИЯ В ТЕЧЕНИЕ 4 РАБОЧИХ ДНЕЙ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503444" y="3154784"/>
              <a:ext cx="3290755" cy="324294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ru-RU" sz="1050" b="1" kern="0" dirty="0">
                  <a:latin typeface="Times New Roman" pitchFamily="18" charset="0"/>
                  <a:cs typeface="Times New Roman" pitchFamily="18" charset="0"/>
                </a:rPr>
                <a:t>ЧЛЕН ГЭК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503444" y="3664388"/>
              <a:ext cx="3227471" cy="456150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ru-RU" sz="1200" b="1" kern="0" dirty="0">
                  <a:latin typeface="Times New Roman" pitchFamily="18" charset="0"/>
                  <a:cs typeface="Times New Roman" pitchFamily="18" charset="0"/>
                </a:rPr>
                <a:t>КОНФЛИКТНАЯ КОМИССИЯ В ТЕЧЕНИЕ 2 РАБОЧИХ ДНЕЙ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440160" y="4220321"/>
              <a:ext cx="3290755" cy="1282922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ru-RU" sz="1200" b="1" kern="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РЕШЕНИЯ:</a:t>
              </a:r>
            </a:p>
            <a:p>
              <a:pPr marL="257175" indent="-257175">
                <a:buFont typeface="+mj-lt"/>
                <a:buAutoNum type="arabicPeriod"/>
                <a:defRPr/>
              </a:pPr>
              <a:r>
                <a:rPr lang="ru-RU" sz="1200" b="1" kern="0" dirty="0">
                  <a:latin typeface="Times New Roman" pitchFamily="18" charset="0"/>
                  <a:cs typeface="Times New Roman" pitchFamily="18" charset="0"/>
                </a:rPr>
                <a:t>УДОВЛЕТВОРЕНИЕ И АННУЛИРОВАНИЕ РЕЗУЛЬТАТОВ, ВОЗМОЖНОСТЬ СДАЧИ ЭКЗАМЕНА В ДРУГОЙ ДЕНЬ</a:t>
              </a:r>
            </a:p>
            <a:p>
              <a:pPr marL="257175" indent="-257175">
                <a:buFont typeface="+mj-lt"/>
                <a:buAutoNum type="arabicPeriod"/>
                <a:defRPr/>
              </a:pPr>
              <a:r>
                <a:rPr lang="ru-RU" sz="1200" b="1" kern="0" dirty="0">
                  <a:latin typeface="Times New Roman" pitchFamily="18" charset="0"/>
                  <a:cs typeface="Times New Roman" pitchFamily="18" charset="0"/>
                </a:rPr>
                <a:t>ОТКЛОНЕНИЕ АПЕЛЛЯЦИИ</a:t>
              </a:r>
            </a:p>
            <a:p>
              <a:pPr marL="257175" indent="-257175" algn="ctr">
                <a:buFont typeface="+mj-lt"/>
                <a:buAutoNum type="arabicPeriod"/>
                <a:defRPr/>
              </a:pPr>
              <a:endParaRPr lang="ru-RU" sz="1200" b="1" kern="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994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1" y="514350"/>
            <a:ext cx="7797662" cy="5334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выставления оценок в аттестат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351" y="1123950"/>
            <a:ext cx="7797662" cy="3733800"/>
          </a:xfrm>
        </p:spPr>
        <p:txBody>
          <a:bodyPr>
            <a:normAutofit fontScale="92500" lnSpcReduction="10000"/>
          </a:bodyPr>
          <a:lstStyle/>
          <a:p>
            <a:pPr marL="182880" indent="-182880" algn="just"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Итоговые отметки за 9 класс по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русскому языку 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двум учебным предметам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сдаваемым по выбору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обучающегося, определяются как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арифметическое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годовой и экзаменационной отметок выпускника и выставляются в аттестат целыми числами в соответствии с правилами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математического округления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82880" indent="-182880" algn="just">
              <a:buFont typeface="Wingdings" panose="05000000000000000000" pitchFamily="2" charset="2"/>
              <a:buChar char="Ø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математике складываются годовые оценки по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алгебре, геометрии, вероятности и статистике, экзаменационная оценка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Полученное число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делится на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выставляется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аттестат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целым числом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правилами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математического округления.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indent="-182880" algn="just">
              <a:buFont typeface="Wingdings" panose="05000000000000000000" pitchFamily="2" charset="2"/>
              <a:buChar char="Ø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отметки за 9 класс по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учебным предметам выставляются на основе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отметки выпускника за 9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 или последний год обучения.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8170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 с отличием выдается выпускникам,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351" y="1599643"/>
            <a:ext cx="8477249" cy="33944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 прошедшим ГИА,</a:t>
            </a:r>
          </a:p>
          <a:p>
            <a:pPr marL="0" indent="0"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Имеющим итоговые отметки «отлично» по всем предметам учебного плана,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изучавшимся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уровне основного общего образования.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18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8610600" cy="863974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каких сайтах  можно получить более подробную информацию о ГИА-9?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200150"/>
            <a:ext cx="8305800" cy="3568319"/>
          </a:xfrm>
        </p:spPr>
        <p:txBody>
          <a:bodyPr>
            <a:normAutofit/>
          </a:bodyPr>
          <a:lstStyle/>
          <a:p>
            <a:r>
              <a:rPr lang="en-US" sz="2100" dirty="0">
                <a:hlinkClick r:id="rId2"/>
              </a:rPr>
              <a:t>http://www.edu.ru/</a:t>
            </a:r>
            <a:r>
              <a:rPr lang="ru-RU" sz="2100" dirty="0"/>
              <a:t> (федеральный портал «Российское образование»)</a:t>
            </a:r>
          </a:p>
          <a:p>
            <a:r>
              <a:rPr lang="en-US" sz="2100" dirty="0">
                <a:hlinkClick r:id="rId3"/>
              </a:rPr>
              <a:t>http://fipi.ru/</a:t>
            </a:r>
            <a:r>
              <a:rPr lang="ru-RU" sz="2100" dirty="0"/>
              <a:t> (Федеральный институт педагогических измерений)</a:t>
            </a:r>
          </a:p>
          <a:p>
            <a:r>
              <a:rPr lang="en-US" sz="2100" dirty="0">
                <a:hlinkClick r:id="rId4"/>
              </a:rPr>
              <a:t>http://obrnadzor.gov.ru/</a:t>
            </a:r>
            <a:r>
              <a:rPr lang="ru-RU" sz="2100" dirty="0"/>
              <a:t> (</a:t>
            </a:r>
            <a:r>
              <a:rPr lang="ru-RU" sz="2100" dirty="0" err="1"/>
              <a:t>Рособрнадзор</a:t>
            </a:r>
            <a:r>
              <a:rPr lang="ru-RU" sz="2100" dirty="0"/>
              <a:t>)</a:t>
            </a:r>
          </a:p>
          <a:p>
            <a:r>
              <a:rPr lang="en-US" sz="2100" dirty="0">
                <a:hlinkClick r:id="rId5"/>
              </a:rPr>
              <a:t>http://www.sarrcoko.ru/</a:t>
            </a:r>
            <a:r>
              <a:rPr lang="ru-RU" sz="2100" dirty="0"/>
              <a:t> (Центр оценки качества образования Саратовской области)</a:t>
            </a:r>
          </a:p>
          <a:p>
            <a:r>
              <a:rPr lang="en-US" sz="2100" dirty="0">
                <a:hlinkClick r:id="rId6"/>
              </a:rPr>
              <a:t>https://school55sar.gosuslugi.ru</a:t>
            </a:r>
            <a:r>
              <a:rPr lang="en-US" sz="2100" dirty="0" smtClean="0">
                <a:hlinkClick r:id="rId6"/>
              </a:rPr>
              <a:t>/</a:t>
            </a:r>
            <a:r>
              <a:rPr lang="ru-RU" sz="2100" dirty="0" smtClean="0"/>
              <a:t> (</a:t>
            </a:r>
            <a:r>
              <a:rPr lang="ru-RU" sz="2100" dirty="0"/>
              <a:t>школьный сайт)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26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09550"/>
            <a:ext cx="8248649" cy="86397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Горячая линия» по вопросам подготовки и проведения  ГИА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073524"/>
            <a:ext cx="8839199" cy="4069975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Саратовской области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(845-2) 49-19-65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 понедельника по четверг с 9.00 до 18.00, в пятницу с 9.00 до 17.00, перерыв с 13.00-13.48),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с помощью электронных обращений на сайте министерства образования области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http://minobr.saratov.gov/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«Обратная связь».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образованию МО «Город 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Саратов»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консультацию можно по телефону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(845-2) 29-65-17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(ежедневно в будние дни с 09.15 до 17.45, перерыв с 13.00-14.00),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с помощью электронных обращений на сайте комитета по образованию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http://sarkomobr.ru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разделе «Контакты»;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образования администрации Ленинского района МО «Город Саратов»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(845-2) 35-51-66(ежедневно: понедельник-пятница с 9.00-18.00 перерыв с 13.00 до 14.00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МОУ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«СОШ № 55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(845-2) 67-06-97 (ежедневно в будние дни с 9.00 до 17.00). Школьный координатор ГИА – Карпова Галина Викторовна.</a:t>
            </a:r>
          </a:p>
          <a:p>
            <a:pPr marL="0" indent="0" algn="ctr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32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514350"/>
            <a:ext cx="8032115" cy="6796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29410" algn="ctr">
              <a:lnSpc>
                <a:spcPts val="2640"/>
              </a:lnSpc>
              <a:spcBef>
                <a:spcPts val="100"/>
              </a:spcBef>
            </a:pPr>
            <a:r>
              <a:rPr sz="2400" b="1" spc="-105" dirty="0" smtClean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ПОЛУЧЕНИЕ </a:t>
            </a:r>
            <a:r>
              <a:rPr lang="ru-RU" sz="2400" b="1" spc="-105" dirty="0" smtClean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spc="-170" dirty="0" smtClean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АТТЕСТАТА </a:t>
            </a:r>
            <a:r>
              <a:rPr lang="ru-RU" sz="2400" b="1" spc="-170" dirty="0" smtClean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spc="-355" dirty="0" smtClean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spc="-90" dirty="0" smtClean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ОСНОВНО</a:t>
            </a:r>
            <a:r>
              <a:rPr sz="2400" b="1" spc="-90" dirty="0" smtClean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М</a:t>
            </a:r>
            <a:endParaRPr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  <a:p>
            <a:pPr marL="1628775" algn="ctr">
              <a:lnSpc>
                <a:spcPts val="2640"/>
              </a:lnSpc>
            </a:pPr>
            <a:r>
              <a:rPr sz="2400" spc="-600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spc="-80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ОБЩЕМ</a:t>
            </a:r>
            <a:r>
              <a:rPr sz="2400" b="1" spc="-245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spc="-245" dirty="0" smtClean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spc="-135" dirty="0" smtClean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ОБРАЗОВАНИИ:</a:t>
            </a:r>
            <a:endParaRPr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263577" y="1723464"/>
            <a:ext cx="8686800" cy="29931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just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355600" algn="l"/>
                <a:tab pos="1774189" algn="l"/>
                <a:tab pos="2258695" algn="l"/>
              </a:tabLst>
            </a:pPr>
            <a:r>
              <a:rPr lang="ru-RU" sz="2400" b="1" spc="-50" dirty="0" smtClean="0">
                <a:solidFill>
                  <a:srgbClr val="000713"/>
                </a:solidFill>
                <a:latin typeface="Cambria"/>
                <a:cs typeface="Cambria"/>
              </a:rPr>
              <a:t>У</a:t>
            </a:r>
            <a:r>
              <a:rPr sz="2400" b="1" dirty="0" err="1" smtClean="0">
                <a:solidFill>
                  <a:srgbClr val="000713"/>
                </a:solidFill>
                <a:latin typeface="Cambria"/>
                <a:cs typeface="Cambria"/>
              </a:rPr>
              <a:t>сл</a:t>
            </a:r>
            <a:r>
              <a:rPr sz="2400" b="1" spc="5" dirty="0" err="1" smtClean="0">
                <a:solidFill>
                  <a:srgbClr val="000713"/>
                </a:solidFill>
                <a:latin typeface="Cambria"/>
                <a:cs typeface="Cambria"/>
              </a:rPr>
              <a:t>о</a:t>
            </a:r>
            <a:r>
              <a:rPr sz="2400" b="1" dirty="0" err="1" smtClean="0">
                <a:solidFill>
                  <a:srgbClr val="000713"/>
                </a:solidFill>
                <a:latin typeface="Cambria"/>
                <a:cs typeface="Cambria"/>
              </a:rPr>
              <a:t>вие</a:t>
            </a:r>
            <a:r>
              <a:rPr lang="ru-RU" sz="2400" b="1" dirty="0" smtClean="0">
                <a:solidFill>
                  <a:srgbClr val="000713"/>
                </a:solidFill>
                <a:latin typeface="Cambria"/>
                <a:cs typeface="Cambria"/>
              </a:rPr>
              <a:t> для </a:t>
            </a:r>
            <a:r>
              <a:rPr sz="2400" b="1" spc="-5" dirty="0" err="1" smtClean="0">
                <a:solidFill>
                  <a:srgbClr val="000713"/>
                </a:solidFill>
                <a:latin typeface="Cambria"/>
                <a:cs typeface="Cambria"/>
              </a:rPr>
              <a:t>получ</a:t>
            </a:r>
            <a:r>
              <a:rPr sz="2400" b="1" spc="-10" dirty="0" err="1" smtClean="0">
                <a:solidFill>
                  <a:srgbClr val="000713"/>
                </a:solidFill>
                <a:latin typeface="Cambria"/>
                <a:cs typeface="Cambria"/>
              </a:rPr>
              <a:t>е</a:t>
            </a:r>
            <a:r>
              <a:rPr sz="2400" b="1" spc="-5" dirty="0" err="1" smtClean="0">
                <a:solidFill>
                  <a:srgbClr val="000713"/>
                </a:solidFill>
                <a:latin typeface="Cambria"/>
                <a:cs typeface="Cambria"/>
              </a:rPr>
              <a:t>ния</a:t>
            </a:r>
            <a:r>
              <a:rPr sz="2400" b="1" spc="-5" dirty="0" smtClean="0">
                <a:solidFill>
                  <a:srgbClr val="000713"/>
                </a:solidFill>
                <a:latin typeface="Cambria"/>
                <a:cs typeface="Cambria"/>
              </a:rPr>
              <a:t> 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	</a:t>
            </a:r>
            <a:r>
              <a:rPr lang="ru-RU" sz="2400" b="1" spc="-5" dirty="0">
                <a:solidFill>
                  <a:srgbClr val="000713"/>
                </a:solidFill>
                <a:latin typeface="Cambria"/>
                <a:cs typeface="Cambria"/>
              </a:rPr>
              <a:t>аттестата	об  </a:t>
            </a:r>
            <a:r>
              <a:rPr lang="ru-RU" sz="2400" b="1" spc="-5" dirty="0" smtClean="0">
                <a:solidFill>
                  <a:srgbClr val="000713"/>
                </a:solidFill>
                <a:latin typeface="Cambria"/>
                <a:cs typeface="Cambria"/>
              </a:rPr>
              <a:t>основном общем образовании обучающимися - успешное прохождение </a:t>
            </a:r>
            <a:r>
              <a:rPr lang="ru-RU" sz="2400" b="1" spc="-5" dirty="0">
                <a:solidFill>
                  <a:srgbClr val="000713"/>
                </a:solidFill>
                <a:latin typeface="Cambria"/>
                <a:cs typeface="Cambria"/>
              </a:rPr>
              <a:t>ГИА по четырем учебным предметам:  по обязательным учебным предметам (русскому  языку и математике), а также по двум учебным  предметам по выбору обучающегося.</a:t>
            </a:r>
          </a:p>
          <a:p>
            <a:pPr marL="354965" marR="5080" indent="-3429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  <a:tab pos="355600" algn="l"/>
                <a:tab pos="1774189" algn="l"/>
                <a:tab pos="2258695" algn="l"/>
              </a:tabLst>
            </a:pPr>
            <a:endParaRPr lang="ru-RU" sz="2400" b="1" spc="-5" dirty="0">
              <a:solidFill>
                <a:srgbClr val="000713"/>
              </a:solidFill>
              <a:latin typeface="Cambria"/>
              <a:cs typeface="Cambria"/>
            </a:endParaRPr>
          </a:p>
          <a:p>
            <a:pPr marL="354965" marR="5080" indent="-3429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  <a:tab pos="355600" algn="l"/>
                <a:tab pos="1774189" algn="l"/>
                <a:tab pos="2258695" algn="l"/>
              </a:tabLst>
            </a:pPr>
            <a:endParaRPr sz="2400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666750"/>
            <a:ext cx="7796030" cy="3293461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ГИА-9 допускаются обучающиеся, </a:t>
            </a:r>
            <a:endParaRPr lang="ru-RU" sz="2400" b="1" dirty="0" smtClean="0">
              <a:solidFill>
                <a:srgbClr val="0007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b="1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  академической </a:t>
            </a:r>
            <a:r>
              <a:rPr lang="ru-RU" sz="2400" b="1" dirty="0" smtClean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задолженности, в </a:t>
            </a:r>
            <a:r>
              <a:rPr lang="ru-RU" sz="2400" b="1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полном объеме  выполнившие учебный план </a:t>
            </a:r>
            <a:endParaRPr lang="ru-RU" sz="2400" b="1" dirty="0" smtClean="0">
              <a:solidFill>
                <a:srgbClr val="0007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получившие  </a:t>
            </a:r>
            <a:r>
              <a:rPr lang="ru-RU" sz="2400" b="1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ЗАЧЕТ за итоговое </a:t>
            </a:r>
            <a:r>
              <a:rPr lang="ru-RU" sz="2400" b="1" dirty="0" smtClean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собеседование</a:t>
            </a:r>
            <a:endParaRPr lang="ru-RU" sz="2400" b="1" dirty="0">
              <a:solidFill>
                <a:srgbClr val="0007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103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677948"/>
            <a:ext cx="8458200" cy="4013791"/>
          </a:xfrm>
          <a:prstGeom prst="rect">
            <a:avLst/>
          </a:prstGeom>
        </p:spPr>
        <p:txBody>
          <a:bodyPr vert="horz" wrap="square" lIns="0" tIns="222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5"/>
              </a:spcBef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собеседование 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2025-2026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 году будет проходить в соответствии с Порядком проведения ГИА:</a:t>
            </a:r>
          </a:p>
          <a:p>
            <a:pPr marL="12700">
              <a:lnSpc>
                <a:spcPct val="100000"/>
              </a:lnSpc>
              <a:spcBef>
                <a:spcPts val="1755"/>
              </a:spcBef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2026г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1755"/>
              </a:spcBef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среда марта (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11.03.2026);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755"/>
              </a:spcBef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третий понедельник апреля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(20.04.2026).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fipi.ru/itogovoye-sobesedovaniye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endParaRPr sz="28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19200" y="285750"/>
            <a:ext cx="6934199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b="0" spc="-100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400" spc="-110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ИТОГОВОЕ</a:t>
            </a:r>
            <a:r>
              <a:rPr sz="3400" spc="-280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400" spc="-105" dirty="0" smtClean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</a:t>
            </a:r>
            <a:r>
              <a:rPr lang="ru-RU" sz="3400" spc="-105" dirty="0" smtClean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ОБЕСЕДОВА</a:t>
            </a:r>
            <a:r>
              <a:rPr sz="3400" spc="-105" dirty="0" smtClean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НИЕ</a:t>
            </a:r>
            <a:r>
              <a:rPr sz="3400" spc="-105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3400" dirty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285749"/>
            <a:ext cx="8686800" cy="4831081"/>
          </a:xfrm>
        </p:spPr>
        <p:txBody>
          <a:bodyPr>
            <a:normAutofit/>
          </a:bodyPr>
          <a:lstStyle/>
          <a:p>
            <a:pPr marL="12700" lvl="0" indent="0" algn="ctr" defTabSz="457200">
              <a:lnSpc>
                <a:spcPct val="100000"/>
              </a:lnSpc>
              <a:spcBef>
                <a:spcPts val="1755"/>
              </a:spcBef>
              <a:buClrTx/>
              <a:buSzTx/>
              <a:buNone/>
            </a:pPr>
            <a:r>
              <a:rPr lang="ru-RU" sz="2400" b="1" cap="none" spc="-7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подачи заявления для участия в итоговом собеседовании в </a:t>
            </a:r>
            <a:r>
              <a:rPr lang="ru-RU" sz="2400" b="1" cap="none" spc="-7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2024 - 2025 </a:t>
            </a:r>
            <a:r>
              <a:rPr lang="ru-RU" sz="2400" b="1" cap="none" spc="-7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 году</a:t>
            </a:r>
          </a:p>
          <a:p>
            <a:pPr marL="12700" lvl="0" indent="0" algn="just" defTabSz="457200">
              <a:lnSpc>
                <a:spcPct val="100000"/>
              </a:lnSpc>
              <a:spcBef>
                <a:spcPts val="1755"/>
              </a:spcBef>
              <a:buClrTx/>
              <a:buSzTx/>
              <a:buNone/>
            </a:pPr>
            <a:r>
              <a:rPr lang="ru-RU" sz="2400" b="1" cap="none" spc="-7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участия в итоговом собеседовании участники подают заявление не позднее, чем за две недели до начала проведения итогового собеседования:</a:t>
            </a:r>
          </a:p>
          <a:p>
            <a:pPr marL="355600" lvl="0" indent="-342900" algn="ctr" defTabSz="457200">
              <a:lnSpc>
                <a:spcPct val="100000"/>
              </a:lnSpc>
              <a:spcBef>
                <a:spcPts val="1755"/>
              </a:spcBef>
              <a:buClrTx/>
              <a:buSzTx/>
              <a:buFontTx/>
              <a:buChar char="-"/>
            </a:pPr>
            <a:r>
              <a:rPr lang="ru-RU" sz="2400" b="1" cap="none" spc="-7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b="1" cap="none" spc="-7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</a:t>
            </a:r>
            <a:r>
              <a:rPr lang="ru-RU" sz="2400" b="1" cap="none" spc="-7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11.02.2026 </a:t>
            </a:r>
            <a:r>
              <a:rPr lang="ru-RU" sz="2400" b="1" cap="none" spc="-7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до </a:t>
            </a:r>
            <a:r>
              <a:rPr lang="ru-RU" sz="2400" b="1" cap="none" spc="-7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29.01.2026;</a:t>
            </a:r>
          </a:p>
          <a:p>
            <a:pPr marL="0" indent="0" algn="ctr">
              <a:lnSpc>
                <a:spcPct val="100000"/>
              </a:lnSpc>
              <a:spcBef>
                <a:spcPts val="1755"/>
              </a:spcBef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cap="none" spc="-7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b="1" cap="none" spc="-7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 </a:t>
            </a:r>
            <a:r>
              <a:rPr lang="ru-RU" sz="2400" b="1" cap="none" spc="-7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</a:t>
            </a:r>
            <a:r>
              <a:rPr lang="ru-RU" sz="2400" b="1" cap="none" spc="-7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11.03.2026 </a:t>
            </a:r>
            <a:r>
              <a:rPr lang="ru-RU" sz="2400" b="1" cap="none" spc="-7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до </a:t>
            </a:r>
            <a:r>
              <a:rPr lang="ru-RU" sz="2400" b="1" cap="none" spc="-7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28.02.2026;</a:t>
            </a:r>
            <a:endParaRPr lang="ru-RU" sz="2400" b="1" cap="none" spc="-75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1755"/>
              </a:spcBef>
              <a:buNone/>
            </a:pPr>
            <a:r>
              <a:rPr lang="ru-RU" sz="2400" b="1" cap="none" spc="-7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ru-RU" sz="2400" b="1" cap="none" spc="-7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b="1" cap="none" spc="-7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</a:t>
            </a:r>
            <a:r>
              <a:rPr lang="ru-RU" sz="2400" b="1" cap="none" spc="-7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20.04.2026 </a:t>
            </a:r>
            <a:r>
              <a:rPr lang="ru-RU" sz="2400" b="1" cap="none" spc="-7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до </a:t>
            </a:r>
            <a:r>
              <a:rPr lang="ru-RU" sz="2400" b="1" cap="none" spc="-7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04.04.2026.</a:t>
            </a:r>
            <a:endParaRPr lang="ru-RU" sz="2400" b="1" cap="none" spc="-75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0" indent="-342900" algn="ctr" defTabSz="457200">
              <a:lnSpc>
                <a:spcPct val="100000"/>
              </a:lnSpc>
              <a:spcBef>
                <a:spcPts val="1755"/>
              </a:spcBef>
              <a:buClrTx/>
              <a:buSzTx/>
              <a:buFontTx/>
              <a:buChar char="-"/>
            </a:pPr>
            <a:endParaRPr lang="ru-RU" sz="2400" b="1" cap="none" spc="-75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706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209550"/>
            <a:ext cx="8229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kern="15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в </a:t>
            </a:r>
            <a:r>
              <a:rPr lang="ru-RU" sz="2400" kern="1500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kern="1500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kern="15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работы отводится 15 минут. КИМ </a:t>
            </a:r>
            <a:r>
              <a:rPr lang="ru-RU" sz="2400" kern="1500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</a:t>
            </a:r>
            <a:r>
              <a:rPr lang="ru-RU" sz="2400" kern="15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400" kern="1500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задания: чтение  </a:t>
            </a:r>
            <a:r>
              <a:rPr lang="ru-RU" sz="2400" kern="15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текста </a:t>
            </a:r>
            <a:r>
              <a:rPr lang="ru-RU" sz="2400" kern="1500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вслух;  пересказ    текста  с привлечением дополнительной информации</a:t>
            </a:r>
            <a:r>
              <a:rPr lang="ru-RU" sz="2400" kern="15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ru-RU" sz="2400" kern="1500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монологическое </a:t>
            </a:r>
            <a:r>
              <a:rPr lang="ru-RU" sz="2400" kern="15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высказывание по одной из выбранных тем; </a:t>
            </a:r>
            <a:r>
              <a:rPr lang="ru-RU" sz="2400" kern="1500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15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диалог с экзаменатором-собеседником.</a:t>
            </a:r>
            <a:endParaRPr lang="ru-RU" sz="2400" kern="1500" spc="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kern="1500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</a:t>
            </a:r>
            <a:r>
              <a:rPr lang="ru-RU" sz="2400" kern="15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 собеседования – «зачет» или «незачет</a:t>
            </a:r>
            <a:r>
              <a:rPr lang="ru-RU" sz="2400" kern="1500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kern="1500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Оценивает </a:t>
            </a:r>
            <a:r>
              <a:rPr lang="ru-RU" sz="2400" kern="15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эксперт</a:t>
            </a:r>
            <a:r>
              <a:rPr lang="ru-RU" sz="2400" kern="1500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kern="1500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 </a:t>
            </a:r>
            <a:r>
              <a:rPr lang="ru-RU" sz="2400" kern="15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собеседование экзаменатор-собеседник</a:t>
            </a:r>
            <a:r>
              <a:rPr lang="ru-RU" sz="2400" kern="1500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kern="1500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kern="15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 итогового собеседования ведется видео и аудиозаписи ответов</a:t>
            </a:r>
            <a:r>
              <a:rPr lang="ru-RU" sz="2400" kern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015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14351" y="-92408"/>
            <a:ext cx="8401049" cy="207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1711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1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1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1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1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1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1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1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1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1325" algn="l"/>
              </a:tabLst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Приложение 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1325" algn="l"/>
              </a:tabLst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УТВЕРЖДЕН 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1325" algn="l"/>
              </a:tabLst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приказом министерства образования 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1325" algn="l"/>
              </a:tabLst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Саратовской области 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1325" algn="l"/>
              </a:tabLst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от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30.10.2025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№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1481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1325" algn="l"/>
              </a:tabLst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Перечень профильных предметов по каждому профилю обучения для обучающихся, планирующих продолжить обучение по программам среднего общего образования в классах профильного обучения муниципальных образовательных организаций и областных государственных образовательных организаций, в 2026 году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1325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025978"/>
              </p:ext>
            </p:extLst>
          </p:nvPr>
        </p:nvGraphicFramePr>
        <p:xfrm>
          <a:off x="381000" y="1885950"/>
          <a:ext cx="8458200" cy="3048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0404"/>
                <a:gridCol w="3168361"/>
                <a:gridCol w="4559435"/>
              </a:tblGrid>
              <a:tr h="4689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89" marR="613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Профиль обучения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89" marR="613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Профильные предметы 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89" marR="61389" marT="0" marB="0" anchor="ctr"/>
                </a:tc>
              </a:tr>
              <a:tr h="4689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89" marR="613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Гуманитарный 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89" marR="613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Иностранный язык, литература, история, обществознание</a:t>
                      </a:r>
                      <a:endParaRPr lang="ru-RU" sz="13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89" marR="61389" marT="0" marB="0" anchor="ctr"/>
                </a:tc>
              </a:tr>
              <a:tr h="4689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89" marR="613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Социально - экономический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89" marR="613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Обществознание, география, математика, история</a:t>
                      </a:r>
                      <a:endParaRPr lang="ru-RU" sz="13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89" marR="61389" marT="0" marB="0" anchor="ctr"/>
                </a:tc>
              </a:tr>
              <a:tr h="2344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89" marR="613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Технологический 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89" marR="613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Информатика, физика, математика</a:t>
                      </a:r>
                      <a:endParaRPr lang="ru-RU" sz="13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89" marR="61389" marT="0" marB="0" anchor="ctr"/>
                </a:tc>
              </a:tr>
              <a:tr h="2344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89" marR="613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Естественно - научный</a:t>
                      </a:r>
                      <a:endParaRPr lang="ru-RU" sz="13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89" marR="613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Химия, биология, физика, математика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89" marR="61389" marT="0" marB="0" anchor="ctr"/>
                </a:tc>
              </a:tr>
              <a:tr h="2344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89" marR="613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Агротехнологический</a:t>
                      </a:r>
                      <a:endParaRPr lang="ru-RU" sz="13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89" marR="613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Химия, биология, физика, математика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89" marR="61389" marT="0" marB="0" anchor="ctr"/>
                </a:tc>
              </a:tr>
              <a:tr h="9378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89" marR="613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Универсальный</a:t>
                      </a:r>
                      <a:endParaRPr lang="ru-RU" sz="13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89" marR="613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История, литература, иностранный язык, биология, обществознание, география, информатика, физика, химия, математика, русский язык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89" marR="61389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838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7797662" cy="485835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поступления в профильный класс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200" y="619185"/>
            <a:ext cx="8991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kern="1500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Определиться с профильным классом  для обучения в 10 и 11 классе.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kern="1500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предметы, необходимые для поступления в профильный класс в соответствии с </a:t>
            </a:r>
            <a:r>
              <a:rPr lang="ru-RU" altLang="ru-RU" dirty="0" smtClean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приказом Министерства </a:t>
            </a:r>
            <a:r>
              <a:rPr lang="ru-RU" alt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 </a:t>
            </a:r>
            <a:r>
              <a:rPr lang="ru-RU" altLang="ru-RU" dirty="0" smtClean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Саратовской </a:t>
            </a:r>
            <a:r>
              <a:rPr lang="ru-RU" alt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области </a:t>
            </a:r>
            <a:r>
              <a:rPr lang="ru-RU" altLang="ru-RU" dirty="0" smtClean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от 25.10.2024 </a:t>
            </a:r>
            <a:r>
              <a:rPr lang="ru-RU" alt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№ 1530</a:t>
            </a:r>
            <a:r>
              <a:rPr lang="ru-RU" kern="1500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kern="1500" spc="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kern="1500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достаточные для поступления баллы по предметам выбора на экзамене. </a:t>
            </a:r>
          </a:p>
          <a:p>
            <a:pPr algn="just"/>
            <a:r>
              <a:rPr lang="ru-RU" u="sng" kern="1500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положения  МОУ «СОШ № 55»:</a:t>
            </a:r>
            <a:r>
              <a:rPr lang="ru-RU" kern="1500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 обучающихся в класс (классы) профильного обучения, в том числе на основе индивидуальных учебных планов, осуществляется с десятого класса из числа обучающихся, имеющих по результатам государственной итоговой аттестации первичные баллы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ниже 65% от максимального первичного балла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 математике не менее 18 баллов, из них не менее 5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геометрии…»</a:t>
            </a:r>
          </a:p>
          <a:p>
            <a:pPr algn="just"/>
            <a:r>
              <a:rPr lang="ru-RU" kern="1500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Обучающиеся, не набравшие нужное количество баллов по предметам, необходимым для поступления в профильный класс, могут продолжить обучение в </a:t>
            </a:r>
            <a:r>
              <a:rPr lang="ru-RU" b="1" kern="1500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универсальном профильном </a:t>
            </a:r>
            <a:r>
              <a:rPr lang="ru-RU" kern="1500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классе, где так же изучается </a:t>
            </a:r>
            <a:r>
              <a:rPr lang="ru-RU" b="1" kern="1500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двух</a:t>
            </a:r>
            <a:r>
              <a:rPr lang="ru-RU" kern="1500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предметов на углублённом уровне.</a:t>
            </a:r>
            <a:endParaRPr lang="ru-RU" kern="1500" spc="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3377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9A6620A798C5C4EBFE598734B2B55C3" ma:contentTypeVersion="2" ma:contentTypeDescription="Создание документа." ma:contentTypeScope="" ma:versionID="cfbdd56d9becef1f6dd44dadfb5ad3c1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b375c62708b91729a40decd9024d091b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6PQ52NDQUCDJ-269-1312</_dlc_DocId>
    <_dlc_DocIdUrl xmlns="4c48e722-e5ee-4bb4-abb8-2d4075f5b3da">
      <Url>http://www.eduportal44.ru/Manturovo/Sch3/_layouts/15/DocIdRedir.aspx?ID=6PQ52NDQUCDJ-269-1312</Url>
      <Description>6PQ52NDQUCDJ-269-1312</Description>
    </_dlc_DocIdUrl>
  </documentManagement>
</p:properties>
</file>

<file path=customXml/itemProps1.xml><?xml version="1.0" encoding="utf-8"?>
<ds:datastoreItem xmlns:ds="http://schemas.openxmlformats.org/officeDocument/2006/customXml" ds:itemID="{AA655228-D0C4-4583-BA6A-648418A4E1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48e722-e5ee-4bb4-abb8-2d4075f5b3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1A75F3A-DEA1-430D-8899-54F8B397790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B36C658F-4D03-45F8-A21D-5677D0A9DA7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D5D602E-EE10-4155-A130-648664F0F386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c48e722-e5ee-4bb4-abb8-2d4075f5b3da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1035</TotalTime>
  <Words>1737</Words>
  <Application>Microsoft Office PowerPoint</Application>
  <PresentationFormat>Экран (16:9)</PresentationFormat>
  <Paragraphs>233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Arial</vt:lpstr>
      <vt:lpstr>Calibri</vt:lpstr>
      <vt:lpstr>Cambria</vt:lpstr>
      <vt:lpstr>Georgia</vt:lpstr>
      <vt:lpstr>Impact</vt:lpstr>
      <vt:lpstr>PT Astra Serif</vt:lpstr>
      <vt:lpstr>Times New Roman</vt:lpstr>
      <vt:lpstr>Wingdings</vt:lpstr>
      <vt:lpstr>Главное мероприятие</vt:lpstr>
      <vt:lpstr>Презентация PowerPoint</vt:lpstr>
      <vt:lpstr> Приказ Минпросвещения России и Рособрнадзора</vt:lpstr>
      <vt:lpstr>Презентация PowerPoint</vt:lpstr>
      <vt:lpstr>Презентация PowerPoint</vt:lpstr>
      <vt:lpstr> ИТОГОВОЕ СОБЕСЕДОВАНИЕ:</vt:lpstr>
      <vt:lpstr>Презентация PowerPoint</vt:lpstr>
      <vt:lpstr>Презентация PowerPoint</vt:lpstr>
      <vt:lpstr>Приложение  УТВЕРЖДЕН  приказом министерства образования  Саратовской области  от 30.10.2025 № 1481 Перечень профильных предметов по каждому профилю обучения для обучающихся, планирующих продолжить обучение по программам среднего общего образования в классах профильного обучения муниципальных образовательных организаций и областных государственных образовательных организаций, в 2026 году </vt:lpstr>
      <vt:lpstr>Условия поступления в профильный класс</vt:lpstr>
      <vt:lpstr>Итоги предварительного выбора предметов обучающимися 9-х классов</vt:lpstr>
      <vt:lpstr>Подача заявления для участия в ОГЭ</vt:lpstr>
      <vt:lpstr> Формы проведения ГИА-9</vt:lpstr>
      <vt:lpstr>Презентация PowerPoint</vt:lpstr>
      <vt:lpstr>Сроки прохождения ГИА</vt:lpstr>
      <vt:lpstr>Сроки и место проведения экзаменов</vt:lpstr>
      <vt:lpstr>:ВРЕМЯ НАПИСАНИЯ ЭКЗАМЕНОВ</vt:lpstr>
      <vt:lpstr>Какими средствами обучения можно пользоваться при проведении ОГЭ?</vt:lpstr>
      <vt:lpstr>ВО ВРЕМЯ ЭКЗАМЕНА</vt:lpstr>
      <vt:lpstr>Как осуществляется проверка и оценивание экзаменационных работ?</vt:lpstr>
      <vt:lpstr>Как осуществляется проверка и оценивание экзаменационных работ?</vt:lpstr>
      <vt:lpstr>Каков порядок подачи апелляции?</vt:lpstr>
      <vt:lpstr>Порядок выставления оценок в аттестат</vt:lpstr>
      <vt:lpstr>Аттестат с отличием выдается выпускникам,</vt:lpstr>
      <vt:lpstr>На каких сайтах  можно получить более подробную информацию о ГИА-9?</vt:lpstr>
      <vt:lpstr>«Горячая линия» по вопросам подготовки и проведения  ГИА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kreslavski_ga</dc:creator>
  <cp:lastModifiedBy>engineer</cp:lastModifiedBy>
  <cp:revision>134</cp:revision>
  <cp:lastPrinted>2023-11-17T10:52:46Z</cp:lastPrinted>
  <dcterms:created xsi:type="dcterms:W3CDTF">2019-10-15T10:38:01Z</dcterms:created>
  <dcterms:modified xsi:type="dcterms:W3CDTF">2025-11-22T05:02:05Z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2019-09-24T00:00:00Z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2019-10-15T00:00:00Z</vt:filetime>
  </property>
  <property fmtid="{D5CDD505-2E9C-101B-9397-08002B2CF9AE}" pid="5" name="ContentTypeId">
    <vt:lpwstr>0x01010009A6620A798C5C4EBFE598734B2B55C3</vt:lpwstr>
  </property>
  <property fmtid="{D5CDD505-2E9C-101B-9397-08002B2CF9AE}" pid="6" name="_dlc_DocIdItemGuid">
    <vt:lpwstr>69a3b4bc-0d2e-4856-b10b-5db6476d93ff</vt:lpwstr>
  </property>
</Properties>
</file>